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8"/>
  </p:notesMasterIdLst>
  <p:handoutMasterIdLst>
    <p:handoutMasterId r:id="rId9"/>
  </p:handoutMasterIdLst>
  <p:sldIdLst>
    <p:sldId id="256" r:id="rId2"/>
    <p:sldId id="278" r:id="rId3"/>
    <p:sldId id="261" r:id="rId4"/>
    <p:sldId id="279" r:id="rId5"/>
    <p:sldId id="265" r:id="rId6"/>
    <p:sldId id="25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>
      <p:cViewPr varScale="1">
        <p:scale>
          <a:sx n="71" d="100"/>
          <a:sy n="71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634CBC-CB42-4973-8C20-BEBCD0F5F0A5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BF30F0-4A54-408B-A3E8-2E27A4A7C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CE737D-0844-40BC-AA7F-21BDE4F3C39E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699F3E-53D3-4301-82D9-6A58FB040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1D88C9F1-A63B-4690-99E3-BE50141E1D11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C2F167-00EE-48E5-804E-AB75E47EE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82171067-16BF-4D29-96BE-76AEA74BC883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72D8A3A7-9E69-4AE4-99EE-7EDC408BB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CD3F8128-2F7A-497E-AEA1-525AF0299DDB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EBB6D2A7-77F9-4E81-96CF-AA73E1662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54E9034-0D83-4575-9549-1B5CB495A413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fld id="{079D5BCF-531E-4C6A-A363-F1AE5B710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57E1EDC-F136-499E-B001-94BCC79548A6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3E7D591-56B4-4634-8D26-D64BBD489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044B801-D19E-42F3-B4C2-6406E06F1107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67F7E81-C2B7-4766-B0EC-0D8DA0679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2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fld id="{2624E8A5-656D-4ADC-B936-25CE6A774022}" type="datetimeFigureOut">
              <a:rPr lang="en-US"/>
              <a:pPr>
                <a:defRPr/>
              </a:pPr>
              <a:t>4/11/2014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169988" y="6557963"/>
            <a:ext cx="4948237" cy="3016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16900" y="6556375"/>
            <a:ext cx="366713" cy="301625"/>
          </a:xfrm>
          <a:prstGeom prst="rect">
            <a:avLst/>
          </a:prstGeom>
        </p:spPr>
        <p:txBody>
          <a:bodyPr vert="horz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fld id="{96F4B73D-84AB-4D87-88F5-4FBC67771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Arial" charset="0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Arial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Arial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Arial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Arial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zFnyIG7Z-2qqyM&amp;tbnid=103WFmopa8cBtM:&amp;ved=0CAUQjRw&amp;url=http://internet.phillipmartin.info/internet_research.htm&amp;ei=_7Z3UpGjFKKEygGO-YGoDg&amp;bvm=bv.55819444,d.aWc&amp;psig=AFQjCNEZfs2MJIMJTjNJRQ1pVUFJBzfdaQ&amp;ust=138366373374063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google.com/url?sa=i&amp;rct=j&amp;q=&amp;esrc=s&amp;frm=1&amp;source=images&amp;cd=&amp;cad=rja&amp;docid=Eais6T2rBFSFvM&amp;tbnid=pCVf9EsB3zlu6M:&amp;ved=0CAUQjRw&amp;url=http://research.phillipmartin.info/&amp;ei=FLd3UvvoC6amygGDj4DgBA&amp;bvm=bv.55819444,d.aWc&amp;psig=AFQjCNEZfs2MJIMJTjNJRQ1pVUFJBzfdaQ&amp;ust=1383663733740634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school.eb.com/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.eb.com/" TargetMode="External"/><Relationship Id="rId5" Type="http://schemas.openxmlformats.org/officeDocument/2006/relationships/hyperlink" Target="http://www.google.com/url?sa=i&amp;rct=j&amp;q=&amp;esrc=s&amp;frm=1&amp;source=images&amp;cd=&amp;cad=rja&amp;docid=bsh1GMeMf6ei-M&amp;tbnid=533CuO8zVzqczM:&amp;ved=0CAUQjRw&amp;url=http://blog.trustpilot.com/trusting-information-digital/&amp;ei=q4GLUoe8KsSMyAGnyIHwCg&amp;bvm=bv.56643336,d.aWc&amp;psig=AFQjCNHjg-C81Xg3j_r3FT0yHAWtBlAROg&amp;ust=1384960801411373" TargetMode="External"/><Relationship Id="rId4" Type="http://schemas.openxmlformats.org/officeDocument/2006/relationships/hyperlink" Target="http://search.ebscohost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chawks.weebly.com/helpful-links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pchawks.weebly.com/" TargetMode="External"/><Relationship Id="rId7" Type="http://schemas.openxmlformats.org/officeDocument/2006/relationships/hyperlink" Target="http://www.google.com/url?sa=i&amp;rct=j&amp;q=&amp;esrc=s&amp;frm=1&amp;source=images&amp;cd=&amp;cad=rja&amp;docid=zLpV9WbsJD3anM&amp;tbnid=NBpJ9u46ysZYEM:&amp;ved=0CAUQjRw&amp;url=http://www.mycutegraphics.com/graphics/monster/monster-librarian.html&amp;ei=8LmLUreOOYWbygHM84Eg&amp;bvm=bv.56643336,d.aWc&amp;psig=AFQjCNEvUUDUoSWs68pRCLNNfvfh3Jqrmw&amp;ust=1384975064686655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csdlib.prairiecentral.org/" TargetMode="External"/><Relationship Id="rId5" Type="http://schemas.openxmlformats.org/officeDocument/2006/relationships/hyperlink" Target="http://www.school.eb.com/" TargetMode="External"/><Relationship Id="rId4" Type="http://schemas.openxmlformats.org/officeDocument/2006/relationships/hyperlink" Target="http://search.ebscohos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6" descr="Design-colorful-glass-free-ppt-backgroun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WordArt 5"/>
          <p:cNvSpPr>
            <a:spLocks noChangeArrowheads="1" noChangeShapeType="1" noTextEdit="1"/>
          </p:cNvSpPr>
          <p:nvPr/>
        </p:nvSpPr>
        <p:spPr bwMode="auto">
          <a:xfrm>
            <a:off x="449263" y="838200"/>
            <a:ext cx="82296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CC"/>
                </a:solidFill>
                <a:latin typeface="Comic Sans MS"/>
              </a:rPr>
              <a:t>7th Grade</a:t>
            </a:r>
          </a:p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CC"/>
                </a:solidFill>
                <a:latin typeface="Comic Sans MS"/>
              </a:rPr>
              <a:t>Research Speeches</a:t>
            </a:r>
          </a:p>
        </p:txBody>
      </p:sp>
      <p:pic>
        <p:nvPicPr>
          <p:cNvPr id="10243" name="Picture 7" descr="school_research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191000"/>
            <a:ext cx="320040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9" descr="research_icon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434340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2" descr="happy-colorful-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Databases at PCJH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Century Gothic" pitchFamily="34" charset="0"/>
                <a:hlinkClick r:id="rId3"/>
              </a:rPr>
              <a:t>Encyclopedia Britannica Online</a:t>
            </a:r>
            <a:endParaRPr lang="en-US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en-US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en-US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en-US" smtClean="0">
                <a:solidFill>
                  <a:schemeClr val="bg1"/>
                </a:solidFill>
                <a:latin typeface="Century Gothic" pitchFamily="34" charset="0"/>
                <a:hlinkClick r:id="rId4"/>
              </a:rPr>
              <a:t>EBSCO</a:t>
            </a:r>
            <a:endParaRPr lang="en-US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268" name="AutoShape 7" descr="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3143250" y="2381250"/>
            <a:ext cx="2857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AutoShape 9" descr="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3143250" y="2381250"/>
            <a:ext cx="2857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70" name="Picture 11" descr="BOLSE-web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14800" y="3124200"/>
            <a:ext cx="4267200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9" descr="ebscomobile">
            <a:hlinkClick r:id="rId4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8200" y="4343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6" descr="Design-colorful-glass-free-ppt-backgroun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7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5 W’s of Website Evaluation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  <a:latin typeface="Century Gothic" pitchFamily="34" charset="0"/>
              </a:rPr>
              <a:t>Who</a:t>
            </a:r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 – Who wrote the page?</a:t>
            </a:r>
          </a:p>
          <a:p>
            <a:pPr eaLnBrk="1" hangingPunct="1"/>
            <a:r>
              <a:rPr lang="en-US" b="1" smtClean="0">
                <a:solidFill>
                  <a:schemeClr val="bg1"/>
                </a:solidFill>
                <a:latin typeface="Century Gothic" pitchFamily="34" charset="0"/>
              </a:rPr>
              <a:t>What</a:t>
            </a:r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 – What is the purpose of the page?  Sell something or education?</a:t>
            </a:r>
          </a:p>
          <a:p>
            <a:pPr eaLnBrk="1" hangingPunct="1"/>
            <a:r>
              <a:rPr lang="en-US" b="1" smtClean="0">
                <a:solidFill>
                  <a:schemeClr val="bg1"/>
                </a:solidFill>
                <a:latin typeface="Century Gothic" pitchFamily="34" charset="0"/>
              </a:rPr>
              <a:t>When</a:t>
            </a:r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 – When was the site created? Updated?</a:t>
            </a:r>
          </a:p>
          <a:p>
            <a:pPr eaLnBrk="1" hangingPunct="1"/>
            <a:r>
              <a:rPr lang="en-US" b="1" smtClean="0">
                <a:solidFill>
                  <a:schemeClr val="bg1"/>
                </a:solidFill>
                <a:latin typeface="Century Gothic" pitchFamily="34" charset="0"/>
              </a:rPr>
              <a:t>Where</a:t>
            </a:r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 – Where does the info come from?</a:t>
            </a:r>
          </a:p>
          <a:p>
            <a:pPr eaLnBrk="1" hangingPunct="1"/>
            <a:r>
              <a:rPr lang="en-US" b="1" smtClean="0">
                <a:solidFill>
                  <a:schemeClr val="bg1"/>
                </a:solidFill>
                <a:latin typeface="Century Gothic" pitchFamily="34" charset="0"/>
              </a:rPr>
              <a:t>Why</a:t>
            </a:r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 – Why should I use this information?</a:t>
            </a:r>
          </a:p>
          <a:p>
            <a:pPr eaLnBrk="1" hangingPunct="1"/>
            <a:endParaRPr lang="en-US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happy-colorful-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Citing Your Sources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You need to give credit whenever you use someone else’s work, even if you have put that information into your won words!!!</a:t>
            </a:r>
          </a:p>
          <a:p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Ebsco gives citation information </a:t>
            </a:r>
            <a:r>
              <a:rPr lang="en-US" smtClean="0">
                <a:solidFill>
                  <a:schemeClr val="bg1"/>
                </a:solidFill>
                <a:latin typeface="Century Gothic" pitchFamily="34" charset="0"/>
                <a:sym typeface="Wingdings" pitchFamily="2" charset="2"/>
              </a:rPr>
              <a:t> </a:t>
            </a:r>
            <a:endParaRPr lang="en-US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Need help with citations: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		Check out these </a:t>
            </a:r>
            <a:r>
              <a:rPr lang="en-US" smtClean="0">
                <a:solidFill>
                  <a:schemeClr val="bg1"/>
                </a:solidFill>
                <a:latin typeface="Century Gothic" pitchFamily="34" charset="0"/>
                <a:hlinkClick r:id="rId3"/>
              </a:rPr>
              <a:t>Citation Websites</a:t>
            </a:r>
            <a:endParaRPr lang="en-US" smtClean="0">
              <a:solidFill>
                <a:schemeClr val="bg1"/>
              </a:solidFill>
              <a:latin typeface="Century Gothic" pitchFamily="34" charset="0"/>
            </a:endParaRPr>
          </a:p>
          <a:p>
            <a:endParaRPr lang="en-US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 descr="Design-colorful-glass-free-ppt-backgroun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7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Searching for Information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Specific word or phrase for finding the information</a:t>
            </a:r>
          </a:p>
          <a:p>
            <a:pPr eaLnBrk="1" hangingPunct="1"/>
            <a:endParaRPr lang="en-US" smtClean="0">
              <a:solidFill>
                <a:schemeClr val="bg1"/>
              </a:solidFill>
              <a:latin typeface="Century Gothic" pitchFamily="34" charset="0"/>
            </a:endParaRPr>
          </a:p>
          <a:p>
            <a:pPr eaLnBrk="1" hangingPunct="1"/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Example:  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Cancer (Broad)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Breast Cancer (More Specific)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Century Gothic" pitchFamily="34" charset="0"/>
              </a:rPr>
              <a:t>Breast Cancer Signs (Very Specific)</a:t>
            </a:r>
          </a:p>
          <a:p>
            <a:pPr lvl="1" eaLnBrk="1" hangingPunct="1">
              <a:buFont typeface="Verdana" pitchFamily="34" charset="0"/>
              <a:buNone/>
            </a:pPr>
            <a:endParaRPr lang="en-US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0" descr="happy-colorful-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457200" y="1828800"/>
            <a:ext cx="84582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Comic Sans MS" pitchFamily="66" charset="0"/>
                <a:hlinkClick r:id="rId3"/>
              </a:rPr>
              <a:t>PCJH Library Page</a:t>
            </a:r>
            <a:endParaRPr lang="en-US" sz="320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320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200">
                <a:solidFill>
                  <a:schemeClr val="bg1"/>
                </a:solidFill>
                <a:latin typeface="Comic Sans MS" pitchFamily="66" charset="0"/>
              </a:rPr>
              <a:t>Websites ~ </a:t>
            </a:r>
            <a:r>
              <a:rPr lang="en-US" sz="3200">
                <a:solidFill>
                  <a:schemeClr val="bg1"/>
                </a:solidFill>
                <a:latin typeface="Comic Sans MS" pitchFamily="66" charset="0"/>
                <a:hlinkClick r:id="rId4"/>
              </a:rPr>
              <a:t>Ebsco</a:t>
            </a:r>
            <a:r>
              <a:rPr lang="en-US">
                <a:latin typeface="Comic Sans MS" pitchFamily="66" charset="0"/>
                <a:hlinkClick r:id="rId4"/>
              </a:rPr>
              <a:t> </a:t>
            </a:r>
            <a:endParaRPr lang="en-US">
              <a:latin typeface="Comic Sans MS" pitchFamily="66" charset="0"/>
            </a:endParaRPr>
          </a:p>
          <a:p>
            <a:r>
              <a:rPr lang="en-US" sz="3200">
                <a:solidFill>
                  <a:schemeClr val="bg1"/>
                </a:solidFill>
                <a:latin typeface="Comic Sans MS" pitchFamily="66" charset="0"/>
              </a:rPr>
              <a:t>	           </a:t>
            </a:r>
            <a:r>
              <a:rPr lang="en-US" sz="3200">
                <a:solidFill>
                  <a:schemeClr val="bg1"/>
                </a:solidFill>
                <a:latin typeface="Comic Sans MS" pitchFamily="66" charset="0"/>
                <a:hlinkClick r:id="rId5"/>
              </a:rPr>
              <a:t>Encyclopedia Britannica Online</a:t>
            </a:r>
            <a:endParaRPr lang="en-US" sz="320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320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200">
                <a:solidFill>
                  <a:schemeClr val="bg1"/>
                </a:solidFill>
                <a:latin typeface="Comic Sans MS" pitchFamily="66" charset="0"/>
              </a:rPr>
              <a:t>Vertical Files</a:t>
            </a:r>
          </a:p>
          <a:p>
            <a:endParaRPr lang="en-US" sz="320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200">
                <a:solidFill>
                  <a:schemeClr val="bg1"/>
                </a:solidFill>
                <a:latin typeface="Comic Sans MS" pitchFamily="66" charset="0"/>
              </a:rPr>
              <a:t>Books ~ </a:t>
            </a:r>
            <a:r>
              <a:rPr lang="en-US" sz="3200">
                <a:solidFill>
                  <a:schemeClr val="bg1"/>
                </a:solidFill>
                <a:latin typeface="Comic Sans MS" pitchFamily="66" charset="0"/>
                <a:hlinkClick r:id="rId6"/>
              </a:rPr>
              <a:t>Use Online Catalog</a:t>
            </a:r>
            <a:endParaRPr lang="en-US" sz="320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320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32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363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Great Resources at PCJH</a:t>
            </a:r>
          </a:p>
        </p:txBody>
      </p:sp>
      <p:pic>
        <p:nvPicPr>
          <p:cNvPr id="15364" name="Picture 7" descr="monster-librarian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72200" y="4724400"/>
            <a:ext cx="274320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9"/>
          <p:cNvSpPr>
            <a:spLocks noChangeArrowheads="1"/>
          </p:cNvSpPr>
          <p:nvPr/>
        </p:nvSpPr>
        <p:spPr bwMode="auto">
          <a:xfrm rot="-287787">
            <a:off x="7178675" y="5743575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 rot="-369747">
            <a:off x="7107238" y="5751513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>
                <a:solidFill>
                  <a:schemeClr val="bg1"/>
                </a:solidFill>
              </a:rPr>
              <a:t>Research</a:t>
            </a:r>
          </a:p>
          <a:p>
            <a:pPr algn="ctr"/>
            <a:r>
              <a:rPr lang="en-US" sz="800">
                <a:solidFill>
                  <a:schemeClr val="bg1"/>
                </a:solidFill>
              </a:rPr>
              <a:t>In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1846</TotalTime>
  <Words>132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Arial</vt:lpstr>
      <vt:lpstr>Wingdings 2</vt:lpstr>
      <vt:lpstr>Verdana</vt:lpstr>
      <vt:lpstr>Calibri</vt:lpstr>
      <vt:lpstr>Comic Sans MS</vt:lpstr>
      <vt:lpstr>Century Gothic</vt:lpstr>
      <vt:lpstr>Wingdings</vt:lpstr>
      <vt:lpstr>Verve</vt:lpstr>
      <vt:lpstr>Verve</vt:lpstr>
      <vt:lpstr>Verve</vt:lpstr>
      <vt:lpstr>Verve</vt:lpstr>
      <vt:lpstr>Verve</vt:lpstr>
      <vt:lpstr>Verve</vt:lpstr>
      <vt:lpstr>Verve</vt:lpstr>
      <vt:lpstr>Slide 1</vt:lpstr>
      <vt:lpstr>Databases at PCJH</vt:lpstr>
      <vt:lpstr>5 W’s of Website Evaluation</vt:lpstr>
      <vt:lpstr>Citing Your Sources</vt:lpstr>
      <vt:lpstr>Searching for Information</vt:lpstr>
      <vt:lpstr>Great Resources at PCJH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Mythology Project</dc:title>
  <dc:creator>dguccione</dc:creator>
  <cp:lastModifiedBy>sflott</cp:lastModifiedBy>
  <cp:revision>98</cp:revision>
  <dcterms:created xsi:type="dcterms:W3CDTF">2012-10-12T17:33:56Z</dcterms:created>
  <dcterms:modified xsi:type="dcterms:W3CDTF">2014-04-11T13:22:58Z</dcterms:modified>
</cp:coreProperties>
</file>