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4" r:id="rId3"/>
    <p:sldId id="278" r:id="rId4"/>
    <p:sldId id="276" r:id="rId5"/>
    <p:sldId id="261" r:id="rId6"/>
    <p:sldId id="262" r:id="rId7"/>
    <p:sldId id="265" r:id="rId8"/>
    <p:sldId id="258" r:id="rId9"/>
    <p:sldId id="279" r:id="rId10"/>
    <p:sldId id="280" r:id="rId11"/>
    <p:sldId id="281" r:id="rId12"/>
    <p:sldId id="27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660"/>
  </p:normalViewPr>
  <p:slideViewPr>
    <p:cSldViewPr>
      <p:cViewPr varScale="1">
        <p:scale>
          <a:sx n="111" d="100"/>
          <a:sy n="111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C07F94-0DEA-4239-9D08-B9E59BF15292}" type="datetimeFigureOut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068446-74D1-42DD-AC4F-E96DE523A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1A8C084-B50F-46BF-9D1F-49EB6FF5A636}" type="datetimeFigureOut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6992BE-74E0-41A7-B8F1-9AEF6F431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1756A1DD-FC33-4AC1-887B-657B1A05B96E}" type="datetimeFigureOut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E4E415D-FA32-40AF-BDE4-E44348A3E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6E8BC-C0E6-4AE6-836F-E3551965E68C}" type="datetimeFigureOut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DC2BA-6191-47BC-8F7F-8224ABBD1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3BC6A-AD06-4AAB-B41F-BD1EF09BF0DB}" type="datetimeFigureOut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E56B5-98A1-4099-9111-0E73B3458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CA580-B8F9-4878-A792-6B5BB6CD3F33}" type="datetimeFigureOut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47882-DE3B-4413-B2AD-EB3D3618F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56B19-2629-42B9-98CC-BCC4665E2030}" type="datetimeFigureOut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037E1-6843-4A64-8E1F-DE4857D45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CE434-7D5B-4E03-B359-4ED63B402CB9}" type="datetimeFigureOut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74694-9FF3-4AE3-B3B8-182D1F879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C721B-15ED-4574-8D85-1707D45883E8}" type="datetimeFigureOut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74CEB42-A112-417F-95E8-6903BBB1E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E1B5-FFD5-40AC-A34C-5C58178B998E}" type="datetimeFigureOut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C1108-C08B-4314-865F-087CA58C7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5D94B-0AE9-42E3-8B85-06D592A5E1A6}" type="datetimeFigureOut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2172A-E235-49BE-B519-09D758826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ECFF347-C7A4-4636-8EA6-DAA3A472901C}" type="datetimeFigureOut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76B22E5-B440-40BE-AB76-EC4AC6485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80CAA60-DB28-4050-8AF2-61DC967D7819}" type="datetimeFigureOut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D641AE1B-3AA0-4D50-8A5A-EA44EA50C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455BB7-8048-4B1C-9443-1C5CC3F761E7}" type="datetimeFigureOut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10AEC4-FEBD-4B88-9BBB-C957561F9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67" r:id="rId4"/>
    <p:sldLayoutId id="2147483675" r:id="rId5"/>
    <p:sldLayoutId id="2147483668" r:id="rId6"/>
    <p:sldLayoutId id="2147483669" r:id="rId7"/>
    <p:sldLayoutId id="2147483676" r:id="rId8"/>
    <p:sldLayoutId id="2147483677" r:id="rId9"/>
    <p:sldLayoutId id="2147483670" r:id="rId10"/>
    <p:sldLayoutId id="2147483671" r:id="rId11"/>
  </p:sldLayoutIdLst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frm=1&amp;source=images&amp;cd=&amp;cad=rja&amp;docid=zFnyIG7Z-2qqyM&amp;tbnid=103WFmopa8cBtM:&amp;ved=0CAUQjRw&amp;url=http://internet.phillipmartin.info/internet_research.htm&amp;ei=_7Z3UpGjFKKEygGO-YGoDg&amp;bvm=bv.55819444,d.aWc&amp;psig=AFQjCNEZfs2MJIMJTjNJRQ1pVUFJBzfdaQ&amp;ust=1383663733740634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frm=1&amp;source=images&amp;cd=&amp;cad=rja&amp;docid=Eais6T2rBFSFvM&amp;tbnid=pCVf9EsB3zlu6M:&amp;ved=0CAUQjRw&amp;url=http://research.phillipmartin.info/&amp;ei=FLd3UvvoC6amygGDj4DgBA&amp;bvm=bv.55819444,d.aWc&amp;psig=AFQjCNEZfs2MJIMJTjNJRQ1pVUFJBzfdaQ&amp;ust=1383663733740634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&amp;esrc=s&amp;frm=1&amp;source=images&amp;cd=&amp;cad=rja&amp;docid=uZjpiqez60Yd5M&amp;tbnid=0f9AVKm1p2eeeM:&amp;ved=0CAUQjRw&amp;url=http://writing.phillipmartin.info/la_logic.htm&amp;ei=PL17UtS3ENTyyAGnkYHQCw&amp;bvm=bv.56146854,d.aWc&amp;psig=AFQjCNFCEIKGWRXQxxUGoUOh84uHLpcBCw&amp;ust=138392746091392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google.com/url?sa=i&amp;rct=j&amp;q=&amp;esrc=s&amp;frm=1&amp;source=images&amp;cd=&amp;cad=rja&amp;docid=43buoILA0d9fyM&amp;tbnid=HEmmAdGQfIoWUM:&amp;ved=0CAUQjRw&amp;url=http://teachercenter.cciu.org/mod/page/view.php?id=1218&amp;ei=3YGLUoa-FaOMygHg7oCACg&amp;bvm=bv.56643336,d.aWc&amp;psig=AFQjCNHjg-C81Xg3j_r3FT0yHAWtBlAROg&amp;ust=1384960801411373" TargetMode="External"/><Relationship Id="rId7" Type="http://schemas.openxmlformats.org/officeDocument/2006/relationships/hyperlink" Target="http://www.google.com/url?sa=i&amp;rct=j&amp;q=&amp;esrc=s&amp;frm=1&amp;source=images&amp;cd=&amp;cad=rja&amp;docid=p2PlJZGCUzmB_M&amp;tbnid=mZEh9D32-G98_M:&amp;ved=0CAUQjRw&amp;url=http://warwickbuslib.wordpress.com/2011/05/23/access-ebscohost-on-your-iphoneitouch/&amp;ei=LYKLUqGAMOGqyAHM5IDYCw&amp;bvm=bv.56643336,d.aWc&amp;psig=AFQjCNEGFAokfGrU1Cbq4pKCw_tEUEGj9A&amp;ust=1384960892421753" TargetMode="External"/><Relationship Id="rId2" Type="http://schemas.openxmlformats.org/officeDocument/2006/relationships/hyperlink" Target="http://www.google.com/url?sa=i&amp;rct=j&amp;q=&amp;esrc=s&amp;frm=1&amp;source=images&amp;cd=&amp;cad=rja&amp;docid=bsh1GMeMf6ei-M&amp;tbnid=533CuO8zVzqczM:&amp;ved=0CAUQjRw&amp;url=http://blog.trustpilot.com/trusting-information-digital/&amp;ei=q4GLUoe8KsSMyAGnyIHwCg&amp;bvm=bv.56643336,d.aWc&amp;psig=AFQjCNHjg-C81Xg3j_r3FT0yHAWtBlAROg&amp;ust=138496080141137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SgSdHGjGTQHz3M&amp;tbnid=1ISDQGgHtHOKsM:&amp;ved=0CAUQjRw&amp;url=http://www.sjpl.org/tags/magazines&amp;ei=E4KLUoTEHqSbygGyvIDYCw&amp;bvm=bv.56643336,d.aWc&amp;psig=AFQjCNEGFAokfGrU1Cbq4pKCw_tEUEGj9A&amp;ust=1384960892421753" TargetMode="External"/><Relationship Id="rId5" Type="http://schemas.openxmlformats.org/officeDocument/2006/relationships/hyperlink" Target="http://www.google.com/url?sa=i&amp;rct=j&amp;q=&amp;esrc=s&amp;frm=1&amp;source=images&amp;cd=&amp;cad=rja&amp;docid=jr6RTDvT34H6oM&amp;tbnid=orXf2YHNs21OzM:&amp;ved=0CAUQjRw&amp;url=http://hawaii.newhope.edu/wordpress/library/online-databases/ebscohost/&amp;ei=AIKLUrGHH6amygGGsYHgDA&amp;bvm=bv.56643336,d.aWc&amp;psig=AFQjCNEGFAokfGrU1Cbq4pKCw_tEUEGj9A&amp;ust=1384960892421753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url?sa=i&amp;rct=j&amp;q=&amp;esrc=s&amp;frm=1&amp;source=images&amp;cd=&amp;cad=rja&amp;docid=8UVNn6hCSDNdqM&amp;tbnid=NJLH3wlmMPvL0M:&amp;ved=0CAUQjRw&amp;url=http://www.clker.com/clipart-86467.html&amp;ei=IruLUtzNC6iQyAHi94GQCQ&amp;bvm=bv.56643336,d.aWc&amp;psig=AFQjCNHYviWvlhMCI7zaSKe4PlfOdXsqMA&amp;ust=138497551149336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.eb.com/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prairiecentral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zLpV9WbsJD3anM&amp;tbnid=NBpJ9u46ysZYEM:&amp;ved=0CAUQjRw&amp;url=http://www.mycutegraphics.com/graphics/monster/monster-librarian.html&amp;ei=8LmLUreOOYWbygHM84Eg&amp;bvm=bv.56643336,d.aWc&amp;psig=AFQjCNEvUUDUoSWs68pRCLNNfvfh3Jqrmw&amp;ust=1384975064686655" TargetMode="External"/><Relationship Id="rId5" Type="http://schemas.openxmlformats.org/officeDocument/2006/relationships/hyperlink" Target="http://search.ebscohost.com/" TargetMode="External"/><Relationship Id="rId4" Type="http://schemas.openxmlformats.org/officeDocument/2006/relationships/hyperlink" Target="http://pcsdlib.prairiecentral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ayVVTHMPTNUAsM&amp;tbnid=XfYFQebJz6dw2M:&amp;ved=0CAUQjRw&amp;url=http://bestclipartblog.com/27-pencil-clip-art.html&amp;ei=9riLUu_gJuibygHI94CoCA&amp;bvm=bv.56643336,d.aWc&amp;psig=AFQjCNHuPrwenb0gE6JwwPzDTYkB0CZNBg&amp;ust=1384974905122598" TargetMode="External"/><Relationship Id="rId2" Type="http://schemas.openxmlformats.org/officeDocument/2006/relationships/hyperlink" Target="http://www.google.com/url?sa=i&amp;rct=j&amp;q=&amp;esrc=s&amp;frm=1&amp;source=images&amp;cd=&amp;cad=rja&amp;docid=ayVVTHMPTNUAsM&amp;tbnid=xPr_u6U1GRKGZM:&amp;ved=0CAUQjRw&amp;url=http://bestclipartblog.com/27-pencil-clip-art.html&amp;ei=vLiLUuzxJKP8yAH4loH4Cg&amp;bvm=bv.56643336,d.aWc&amp;psig=AFQjCNHuPrwenb0gE6JwwPzDTYkB0CZNBg&amp;ust=138497490512259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WordArt 5"/>
          <p:cNvSpPr>
            <a:spLocks noChangeArrowheads="1" noChangeShapeType="1" noTextEdit="1"/>
          </p:cNvSpPr>
          <p:nvPr/>
        </p:nvSpPr>
        <p:spPr bwMode="auto">
          <a:xfrm>
            <a:off x="449263" y="838200"/>
            <a:ext cx="82296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Dolphin Wide"/>
              </a:rPr>
              <a:t>HEALTH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Dolphin Wide"/>
              </a:rPr>
              <a:t>RESEARCH PROJECT</a:t>
            </a:r>
          </a:p>
        </p:txBody>
      </p:sp>
      <p:pic>
        <p:nvPicPr>
          <p:cNvPr id="15362" name="Picture 7" descr="school_research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4267200"/>
            <a:ext cx="3200400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9" descr="research_icon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343400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n>
                  <a:noFill/>
                </a:ln>
                <a:effectLst/>
              </a:rPr>
              <a:t>Taking Notes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95400" y="2133600"/>
            <a:ext cx="6400800" cy="3352800"/>
          </a:xfrm>
          <a:prstGeom prst="rect">
            <a:avLst/>
          </a:prstGeom>
          <a:solidFill>
            <a:schemeClr val="folHlink"/>
          </a:solidFill>
          <a:ln w="25400" algn="ctr">
            <a:solidFill>
              <a:srgbClr val="BC2665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4579" name="TextBox 5"/>
          <p:cNvSpPr txBox="1">
            <a:spLocks noChangeArrowheads="1"/>
          </p:cNvSpPr>
          <p:nvPr/>
        </p:nvSpPr>
        <p:spPr bwMode="auto">
          <a:xfrm>
            <a:off x="1828800" y="2895600"/>
            <a:ext cx="54864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A disease</a:t>
            </a:r>
          </a:p>
          <a:p>
            <a:endParaRPr lang="en-US">
              <a:latin typeface="Century Gothic" pitchFamily="34" charset="0"/>
            </a:endParaRPr>
          </a:p>
          <a:p>
            <a:r>
              <a:rPr lang="en-US">
                <a:latin typeface="Century Gothic" pitchFamily="34" charset="0"/>
              </a:rPr>
              <a:t>A growth or tumor</a:t>
            </a:r>
          </a:p>
          <a:p>
            <a:endParaRPr lang="en-US">
              <a:latin typeface="Century Gothic" pitchFamily="34" charset="0"/>
            </a:endParaRPr>
          </a:p>
          <a:p>
            <a:r>
              <a:rPr lang="en-US">
                <a:latin typeface="Century Gothic" pitchFamily="34" charset="0"/>
              </a:rPr>
              <a:t>Tend to spread to other sites</a:t>
            </a:r>
          </a:p>
          <a:p>
            <a:endParaRPr lang="en-US">
              <a:latin typeface="Century Gothic" pitchFamily="34" charset="0"/>
            </a:endParaRPr>
          </a:p>
          <a:p>
            <a:r>
              <a:rPr lang="en-US">
                <a:latin typeface="Century Gothic" pitchFamily="34" charset="0"/>
              </a:rPr>
              <a:t>		</a:t>
            </a:r>
          </a:p>
        </p:txBody>
      </p:sp>
      <p:sp>
        <p:nvSpPr>
          <p:cNvPr id="7" name="Oval 6"/>
          <p:cNvSpPr/>
          <p:nvPr/>
        </p:nvSpPr>
        <p:spPr>
          <a:xfrm>
            <a:off x="5181600" y="2209800"/>
            <a:ext cx="2438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81" name="TextBox 7"/>
          <p:cNvSpPr txBox="1">
            <a:spLocks noChangeArrowheads="1"/>
          </p:cNvSpPr>
          <p:nvPr/>
        </p:nvSpPr>
        <p:spPr bwMode="auto">
          <a:xfrm>
            <a:off x="5257800" y="2209800"/>
            <a:ext cx="2225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What is cancer?</a:t>
            </a: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5334000" y="5029200"/>
            <a:ext cx="2225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Dictionary p. 26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n>
                  <a:noFill/>
                </a:ln>
                <a:effectLst/>
              </a:rPr>
              <a:t>Creating Your Presentation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Organize your notes by topic</a:t>
            </a:r>
            <a:endParaRPr lang="en-US" sz="2100" smtClean="0"/>
          </a:p>
          <a:p>
            <a:r>
              <a:rPr lang="en-US" smtClean="0"/>
              <a:t>Organize your thoughts into a logical order</a:t>
            </a:r>
          </a:p>
          <a:p>
            <a:r>
              <a:rPr lang="en-US" smtClean="0"/>
              <a:t>Begin creating your presentation</a:t>
            </a:r>
          </a:p>
          <a:p>
            <a:pPr lvl="1"/>
            <a:r>
              <a:rPr lang="en-US" smtClean="0"/>
              <a:t>Hint: You should get all the information in your presentation first.  THEN, you can work on backgrounds and pictures.</a:t>
            </a:r>
          </a:p>
          <a:p>
            <a:endParaRPr lang="en-US" smtClean="0"/>
          </a:p>
        </p:txBody>
      </p:sp>
      <p:pic>
        <p:nvPicPr>
          <p:cNvPr id="25603" name="Picture 4" descr="ANd9GcQqULK30ZRkBAjgVYsk8khklHBpEeD5JW0Q3GKuurVwyt9uxSYH8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4953000"/>
            <a:ext cx="15208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n>
                  <a:noFill/>
                </a:ln>
                <a:effectLst/>
              </a:rPr>
              <a:t>Pop Quiz!</a:t>
            </a:r>
            <a:br>
              <a:rPr lang="en-US" smtClean="0">
                <a:ln>
                  <a:noFill/>
                </a:ln>
                <a:effectLst/>
              </a:rPr>
            </a:br>
            <a:r>
              <a:rPr lang="en-US" smtClean="0">
                <a:ln>
                  <a:noFill/>
                </a:ln>
                <a:effectLst/>
              </a:rPr>
              <a:t>Have you been listening?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Give me 2 reasons a database can be a more reliable source than the internet.</a:t>
            </a:r>
          </a:p>
          <a:p>
            <a:pPr>
              <a:lnSpc>
                <a:spcPct val="90000"/>
              </a:lnSpc>
            </a:pPr>
            <a:r>
              <a:rPr lang="en-US" smtClean="0"/>
              <a:t>If the web address ends with .com, what does that mean?</a:t>
            </a:r>
          </a:p>
          <a:p>
            <a:pPr>
              <a:lnSpc>
                <a:spcPct val="90000"/>
              </a:lnSpc>
            </a:pPr>
            <a:r>
              <a:rPr lang="en-US" smtClean="0"/>
              <a:t>What is a keyword search?</a:t>
            </a:r>
          </a:p>
          <a:p>
            <a:pPr>
              <a:lnSpc>
                <a:spcPct val="90000"/>
              </a:lnSpc>
            </a:pPr>
            <a:r>
              <a:rPr lang="en-US" smtClean="0"/>
              <a:t>What does the web address ending with .org mean?</a:t>
            </a:r>
          </a:p>
          <a:p>
            <a:pPr>
              <a:lnSpc>
                <a:spcPct val="90000"/>
              </a:lnSpc>
            </a:pPr>
            <a:r>
              <a:rPr lang="en-US" smtClean="0"/>
              <a:t>What databases does our library provide for you?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is a Library Database?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Databases contain information from published works (magazines and newspaper articles, encyclopedias and other reference books)</a:t>
            </a:r>
          </a:p>
          <a:p>
            <a:pPr eaLnBrk="1" hangingPunct="1"/>
            <a:r>
              <a:rPr lang="en-US" smtClean="0"/>
              <a:t>Databases are searchable by keywords</a:t>
            </a:r>
          </a:p>
          <a:p>
            <a:pPr eaLnBrk="1" hangingPunct="1"/>
            <a:r>
              <a:rPr lang="en-US" smtClean="0"/>
              <a:t>Databases contain full text articles that you can print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n>
                  <a:noFill/>
                </a:ln>
                <a:effectLst/>
              </a:rPr>
              <a:t>Databases at PCJH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Encyclopedia Britannica Online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EBSCO</a:t>
            </a:r>
          </a:p>
        </p:txBody>
      </p:sp>
      <p:sp>
        <p:nvSpPr>
          <p:cNvPr id="17411" name="AutoShape 7" descr="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143250" y="2381250"/>
            <a:ext cx="2857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AutoShape 9" descr="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143250" y="2381250"/>
            <a:ext cx="2857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413" name="Picture 11" descr="BOLSE-web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3124200"/>
            <a:ext cx="4267200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AutoShape 13" descr="2Q=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600200" y="457200"/>
            <a:ext cx="5962650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AutoShape 15" descr="Z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2905125" y="1571625"/>
            <a:ext cx="33337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AutoShape 17" descr="Z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2905125" y="1571625"/>
            <a:ext cx="33337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417" name="Picture 19" descr="ebscomobile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8200" y="43434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550" y="234156"/>
            <a:ext cx="8229600" cy="139903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Databases/Websites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8434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/>
          <a:p>
            <a:pPr eaLnBrk="1" hangingPunct="1"/>
            <a:r>
              <a:rPr lang="en-US" smtClean="0"/>
              <a:t>Websites may be written by anyone regardless of expertise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Website content is not necessarily checked by an expert</a:t>
            </a:r>
          </a:p>
        </p:txBody>
      </p:sp>
      <p:sp>
        <p:nvSpPr>
          <p:cNvPr id="18435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525963"/>
          </a:xfrm>
        </p:spPr>
        <p:txBody>
          <a:bodyPr/>
          <a:lstStyle/>
          <a:p>
            <a:pPr eaLnBrk="1" hangingPunct="1"/>
            <a:r>
              <a:rPr lang="en-US" smtClean="0"/>
              <a:t>Websites often don’t provide the information necessary to create a complete citation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Websites may not indicate when an page is updated</a:t>
            </a:r>
          </a:p>
        </p:txBody>
      </p:sp>
      <p:pic>
        <p:nvPicPr>
          <p:cNvPr id="18436" name="Picture 2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5105400"/>
            <a:ext cx="17764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Five Ws of Web Site Evaluation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b="1" smtClean="0"/>
              <a:t>Who</a:t>
            </a:r>
            <a:r>
              <a:rPr lang="en-US" smtClean="0"/>
              <a:t> – Who wrote the page?</a:t>
            </a:r>
          </a:p>
          <a:p>
            <a:pPr eaLnBrk="1" hangingPunct="1"/>
            <a:r>
              <a:rPr lang="en-US" b="1" smtClean="0"/>
              <a:t>What</a:t>
            </a:r>
            <a:r>
              <a:rPr lang="en-US" smtClean="0"/>
              <a:t> – What is the purpose of the page?  Sell something or education?</a:t>
            </a:r>
          </a:p>
          <a:p>
            <a:pPr eaLnBrk="1" hangingPunct="1"/>
            <a:r>
              <a:rPr lang="en-US" b="1" smtClean="0"/>
              <a:t>When</a:t>
            </a:r>
            <a:r>
              <a:rPr lang="en-US" smtClean="0"/>
              <a:t> – When was the site created? Updated?</a:t>
            </a:r>
          </a:p>
          <a:p>
            <a:pPr eaLnBrk="1" hangingPunct="1"/>
            <a:r>
              <a:rPr lang="en-US" b="1" smtClean="0"/>
              <a:t>Where</a:t>
            </a:r>
            <a:r>
              <a:rPr lang="en-US" smtClean="0"/>
              <a:t> – Where does the info come from?</a:t>
            </a:r>
          </a:p>
          <a:p>
            <a:pPr eaLnBrk="1" hangingPunct="1"/>
            <a:r>
              <a:rPr lang="en-US" b="1" smtClean="0"/>
              <a:t>Why</a:t>
            </a:r>
            <a:r>
              <a:rPr lang="en-US" smtClean="0"/>
              <a:t> – Why should I use this information?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Who wrote the web page?</a:t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Web Address or URL</a:t>
            </a:r>
            <a:endParaRPr lang="en-US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.com – business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.edu – education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.org – organization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.gov - government</a:t>
            </a:r>
          </a:p>
        </p:txBody>
      </p:sp>
      <p:sp>
        <p:nvSpPr>
          <p:cNvPr id="20483" name="AutoShape 5" descr="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157538" y="2000250"/>
            <a:ext cx="28289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Keyword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Specific word or phrase for finding the information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Example:  </a:t>
            </a:r>
          </a:p>
          <a:p>
            <a:pPr lvl="1" eaLnBrk="1" hangingPunct="1"/>
            <a:r>
              <a:rPr lang="en-US" smtClean="0"/>
              <a:t>Cancer (Broad)</a:t>
            </a:r>
          </a:p>
          <a:p>
            <a:pPr lvl="1" eaLnBrk="1" hangingPunct="1"/>
            <a:r>
              <a:rPr lang="en-US" smtClean="0"/>
              <a:t>Breast Cancer (More Specific)</a:t>
            </a:r>
          </a:p>
          <a:p>
            <a:pPr lvl="1" eaLnBrk="1" hangingPunct="1"/>
            <a:r>
              <a:rPr lang="en-US" smtClean="0"/>
              <a:t>Breast Cancer Signs (Very Specific)</a:t>
            </a:r>
          </a:p>
          <a:p>
            <a:pPr lvl="1" eaLnBrk="1" hangingPunct="1">
              <a:buFont typeface="Verdana" pitchFamily="34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ChangeArrowheads="1"/>
          </p:cNvSpPr>
          <p:nvPr/>
        </p:nvSpPr>
        <p:spPr bwMode="auto">
          <a:xfrm>
            <a:off x="914400" y="1828800"/>
            <a:ext cx="74676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entury Gothic" pitchFamily="34" charset="0"/>
                <a:hlinkClick r:id="rId2"/>
              </a:rPr>
              <a:t>PCJH Library Page</a:t>
            </a:r>
            <a:endParaRPr lang="en-US" sz="3200">
              <a:latin typeface="Century Gothic" pitchFamily="34" charset="0"/>
            </a:endParaRPr>
          </a:p>
          <a:p>
            <a:endParaRPr lang="en-US" sz="3200">
              <a:latin typeface="Century Gothic" pitchFamily="34" charset="0"/>
            </a:endParaRPr>
          </a:p>
          <a:p>
            <a:r>
              <a:rPr lang="en-US" sz="3200">
                <a:latin typeface="Century Gothic" pitchFamily="34" charset="0"/>
                <a:hlinkClick r:id="rId3"/>
              </a:rPr>
              <a:t>Encyclopedia Britannica Online</a:t>
            </a:r>
            <a:endParaRPr lang="en-US" sz="3200">
              <a:latin typeface="Century Gothic" pitchFamily="34" charset="0"/>
            </a:endParaRPr>
          </a:p>
          <a:p>
            <a:endParaRPr lang="en-US" sz="3200">
              <a:latin typeface="Century Gothic" pitchFamily="34" charset="0"/>
            </a:endParaRPr>
          </a:p>
          <a:p>
            <a:r>
              <a:rPr lang="en-US" sz="3200">
                <a:latin typeface="Century Gothic" pitchFamily="34" charset="0"/>
              </a:rPr>
              <a:t>Vertical Files</a:t>
            </a:r>
          </a:p>
          <a:p>
            <a:endParaRPr lang="en-US" sz="3200">
              <a:latin typeface="Century Gothic" pitchFamily="34" charset="0"/>
            </a:endParaRPr>
          </a:p>
          <a:p>
            <a:r>
              <a:rPr lang="en-US" sz="3200">
                <a:latin typeface="Century Gothic" pitchFamily="34" charset="0"/>
              </a:rPr>
              <a:t>Books ~ </a:t>
            </a:r>
            <a:r>
              <a:rPr lang="en-US" sz="3200">
                <a:latin typeface="Century Gothic" pitchFamily="34" charset="0"/>
                <a:hlinkClick r:id="rId4"/>
              </a:rPr>
              <a:t>Use Online Catalog</a:t>
            </a:r>
            <a:endParaRPr lang="en-US" sz="3200">
              <a:latin typeface="Century Gothic" pitchFamily="34" charset="0"/>
            </a:endParaRPr>
          </a:p>
          <a:p>
            <a:endParaRPr lang="en-US" sz="3200">
              <a:latin typeface="Century Gothic" pitchFamily="34" charset="0"/>
            </a:endParaRPr>
          </a:p>
          <a:p>
            <a:r>
              <a:rPr lang="en-US" sz="3200">
                <a:latin typeface="Century Gothic" pitchFamily="34" charset="0"/>
              </a:rPr>
              <a:t>Websites ~ </a:t>
            </a:r>
            <a:r>
              <a:rPr lang="en-US" sz="3200">
                <a:latin typeface="Century Gothic" pitchFamily="34" charset="0"/>
                <a:hlinkClick r:id="rId5"/>
              </a:rPr>
              <a:t>Ebsco</a:t>
            </a:r>
            <a:endParaRPr lang="en-US" sz="3200">
              <a:latin typeface="Century Gothic" pitchFamily="34" charset="0"/>
            </a:endParaRPr>
          </a:p>
        </p:txBody>
      </p:sp>
      <p:sp>
        <p:nvSpPr>
          <p:cNvPr id="22530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>
                <a:ln>
                  <a:noFill/>
                </a:ln>
                <a:effectLst/>
              </a:rPr>
              <a:t>Great Resources at PCJH</a:t>
            </a:r>
          </a:p>
        </p:txBody>
      </p:sp>
      <p:pic>
        <p:nvPicPr>
          <p:cNvPr id="22531" name="Picture 7" descr="monster-librarian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72200" y="4724400"/>
            <a:ext cx="2743200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9"/>
          <p:cNvSpPr>
            <a:spLocks noChangeArrowheads="1"/>
          </p:cNvSpPr>
          <p:nvPr/>
        </p:nvSpPr>
        <p:spPr bwMode="auto">
          <a:xfrm rot="-287787">
            <a:off x="7178675" y="5743575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10"/>
          <p:cNvSpPr txBox="1">
            <a:spLocks noChangeArrowheads="1"/>
          </p:cNvSpPr>
          <p:nvPr/>
        </p:nvSpPr>
        <p:spPr bwMode="auto">
          <a:xfrm rot="-369747">
            <a:off x="7107238" y="57515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>
                <a:solidFill>
                  <a:schemeClr val="bg1"/>
                </a:solidFill>
              </a:rPr>
              <a:t>Research</a:t>
            </a:r>
          </a:p>
          <a:p>
            <a:pPr algn="ctr"/>
            <a:r>
              <a:rPr lang="en-US" sz="800">
                <a:solidFill>
                  <a:schemeClr val="bg1"/>
                </a:solidFill>
              </a:rPr>
              <a:t>In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500" smtClean="0">
                <a:ln>
                  <a:noFill/>
                </a:ln>
                <a:effectLst/>
              </a:rPr>
              <a:t>I have my information. Now what?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smtClean="0"/>
              <a:t>Tips on Taking Notes:</a:t>
            </a:r>
          </a:p>
          <a:p>
            <a:pPr lvl="1">
              <a:lnSpc>
                <a:spcPct val="90000"/>
              </a:lnSpc>
            </a:pPr>
            <a:r>
              <a:rPr lang="en-US" b="1" u="sng" smtClean="0"/>
              <a:t>Use a separate index card for each piece of information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Give each card a heading to show the subject of the note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Write the number of the page where you found the information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Put quotation marks around anything you copy word for word from the source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600" smtClean="0"/>
          </a:p>
        </p:txBody>
      </p:sp>
      <p:sp>
        <p:nvSpPr>
          <p:cNvPr id="23555" name="AutoShape 5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143250" y="2009775"/>
            <a:ext cx="28575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556" name="Picture 7" descr="pencil-clip-art-1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48640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1678</TotalTime>
  <Words>330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Century Gothic</vt:lpstr>
      <vt:lpstr>Wingdings 2</vt:lpstr>
      <vt:lpstr>Verdana</vt:lpstr>
      <vt:lpstr>Calibri</vt:lpstr>
      <vt:lpstr>Verve</vt:lpstr>
      <vt:lpstr>Verve</vt:lpstr>
      <vt:lpstr>Verve</vt:lpstr>
      <vt:lpstr>Verve</vt:lpstr>
      <vt:lpstr>Verve</vt:lpstr>
      <vt:lpstr>Verve</vt:lpstr>
      <vt:lpstr>Verve</vt:lpstr>
      <vt:lpstr>Slide 1</vt:lpstr>
      <vt:lpstr>Slide 2</vt:lpstr>
      <vt:lpstr>Databases at PCJH</vt:lpstr>
      <vt:lpstr>Slide 4</vt:lpstr>
      <vt:lpstr>Slide 5</vt:lpstr>
      <vt:lpstr>Slide 6</vt:lpstr>
      <vt:lpstr>Slide 7</vt:lpstr>
      <vt:lpstr>Great Resources at PCJH</vt:lpstr>
      <vt:lpstr>I have my information. Now what?</vt:lpstr>
      <vt:lpstr>Taking Notes</vt:lpstr>
      <vt:lpstr>Creating Your Presentation</vt:lpstr>
      <vt:lpstr>Pop Quiz! Have you been listening?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Mythology Project</dc:title>
  <dc:creator>dguccione</dc:creator>
  <cp:lastModifiedBy>cduncan</cp:lastModifiedBy>
  <cp:revision>86</cp:revision>
  <dcterms:created xsi:type="dcterms:W3CDTF">2012-10-12T17:33:56Z</dcterms:created>
  <dcterms:modified xsi:type="dcterms:W3CDTF">2013-11-19T20:03:14Z</dcterms:modified>
</cp:coreProperties>
</file>